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Default Extension="xlsx" ContentType="application/vnd.openxmlformats-officedocument.spreadsheetml.sheet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9"/>
  </p:notesMasterIdLst>
  <p:sldIdLst>
    <p:sldId id="275" r:id="rId2"/>
    <p:sldId id="259" r:id="rId3"/>
    <p:sldId id="272" r:id="rId4"/>
    <p:sldId id="277" r:id="rId5"/>
    <p:sldId id="257" r:id="rId6"/>
    <p:sldId id="269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8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>
        <c:manualLayout>
          <c:layoutTarget val="inner"/>
          <c:xMode val="edge"/>
          <c:yMode val="edge"/>
          <c:x val="0.0812140446729873"/>
          <c:y val="0.0411726384364821"/>
          <c:w val="0.713902458621244"/>
          <c:h val="0.7870164405345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100% Quiz Takers</c:v>
                </c:pt>
              </c:strCache>
            </c:strRef>
          </c:tx>
          <c:spPr>
            <a:solidFill>
              <a:srgbClr val="0000FF"/>
            </a:solidFill>
          </c:spPr>
          <c:cat>
            <c:strRef>
              <c:f>Sheet1!$A$2:$A$5</c:f>
              <c:strCache>
                <c:ptCount val="4"/>
                <c:pt idx="0">
                  <c:v>Exam 1</c:v>
                </c:pt>
                <c:pt idx="1">
                  <c:v>Exam 2</c:v>
                </c:pt>
                <c:pt idx="2">
                  <c:v>Exam 3</c:v>
                </c:pt>
                <c:pt idx="3">
                  <c:v>Exam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75.1</c:v>
                </c:pt>
                <c:pt idx="1">
                  <c:v>75.2</c:v>
                </c:pt>
                <c:pt idx="2">
                  <c:v>76.0</c:v>
                </c:pt>
                <c:pt idx="3">
                  <c:v>73.4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0% Quiz Takers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Sheet1!$A$2:$A$5</c:f>
              <c:strCache>
                <c:ptCount val="4"/>
                <c:pt idx="0">
                  <c:v>Exam 1</c:v>
                </c:pt>
                <c:pt idx="1">
                  <c:v>Exam 2</c:v>
                </c:pt>
                <c:pt idx="2">
                  <c:v>Exam 3</c:v>
                </c:pt>
                <c:pt idx="3">
                  <c:v>Exam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62.0</c:v>
                </c:pt>
                <c:pt idx="1">
                  <c:v>57.5</c:v>
                </c:pt>
                <c:pt idx="2">
                  <c:v>50.8</c:v>
                </c:pt>
                <c:pt idx="3">
                  <c:v>48.9</c:v>
                </c:pt>
              </c:numCache>
            </c:numRef>
          </c:val>
        </c:ser>
        <c:axId val="493554600"/>
        <c:axId val="818091544"/>
      </c:barChart>
      <c:catAx>
        <c:axId val="493554600"/>
        <c:scaling>
          <c:orientation val="minMax"/>
        </c:scaling>
        <c:axPos val="b"/>
        <c:tickLblPos val="nextTo"/>
        <c:crossAx val="818091544"/>
        <c:crosses val="autoZero"/>
        <c:auto val="1"/>
        <c:lblAlgn val="ctr"/>
        <c:lblOffset val="100"/>
      </c:catAx>
      <c:valAx>
        <c:axId val="818091544"/>
        <c:scaling>
          <c:orientation val="minMax"/>
        </c:scaling>
        <c:axPos val="l"/>
        <c:majorGridlines/>
        <c:numFmt formatCode="General" sourceLinked="1"/>
        <c:tickLblPos val="nextTo"/>
        <c:crossAx val="4935546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6070577187026"/>
          <c:y val="0.063729975121188"/>
          <c:w val="0.192400370825206"/>
          <c:h val="0.374819974864705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66455D-BA61-AD41-8710-A33E01E220DF}" type="datetimeFigureOut">
              <a:rPr lang="en-US" smtClean="0"/>
              <a:pPr/>
              <a:t>3/10/12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96D55-7020-4B43-8CF9-E98BC425A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375D7B-0CAB-004F-A1D7-53E5D41CC438}" type="slidenum">
              <a:rPr lang="en-US"/>
              <a:pPr/>
              <a:t>2</a:t>
            </a:fld>
            <a:endParaRPr lang="en-US"/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104" charset="0"/>
              <a:ea typeface="ＭＳ Ｐゴシック" pitchFamily="-104" charset="-128"/>
              <a:cs typeface="ＭＳ Ｐゴシック" pitchFamily="-10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One instructor who attempted to implement required quizzing at Chandler-Gilbert rescinded requirement in response to student outcry.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96D55-7020-4B43-8CF9-E98BC425A58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1169988" y="380999"/>
            <a:ext cx="7313612" cy="982663"/>
          </a:xfrm>
        </p:spPr>
        <p:txBody>
          <a:bodyPr>
            <a:normAutofit/>
          </a:bodyPr>
          <a:lstStyle/>
          <a:p>
            <a:r>
              <a:rPr lang="en-US" b="1" dirty="0" smtClean="0">
                <a:cs typeface="Arial"/>
              </a:rPr>
              <a:t>Cognitive Science of Learning</a:t>
            </a:r>
          </a:p>
        </p:txBody>
      </p:sp>
      <p:sp>
        <p:nvSpPr>
          <p:cNvPr id="50180" name="TextBox 6"/>
          <p:cNvSpPr txBox="1">
            <a:spLocks noChangeArrowheads="1"/>
          </p:cNvSpPr>
          <p:nvPr/>
        </p:nvSpPr>
        <p:spPr bwMode="auto">
          <a:xfrm>
            <a:off x="533400" y="1363663"/>
            <a:ext cx="79502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2">
              <a:buFont typeface="Arial"/>
              <a:buChar char="•"/>
            </a:pPr>
            <a:r>
              <a:rPr lang="en-US" sz="2800" dirty="0" smtClean="0">
                <a:latin typeface="Arial"/>
                <a:cs typeface="Arial"/>
              </a:rPr>
              <a:t>  Introduction of Desirable Difficulties:</a:t>
            </a:r>
          </a:p>
          <a:p>
            <a:pPr marL="0" lvl="2"/>
            <a:r>
              <a:rPr lang="en-US" sz="2000" b="1" dirty="0">
                <a:latin typeface="Arial"/>
                <a:cs typeface="Arial"/>
              </a:rPr>
              <a:t>	</a:t>
            </a:r>
            <a:r>
              <a:rPr lang="en-US" sz="2000" b="1" dirty="0" smtClean="0">
                <a:latin typeface="Arial"/>
                <a:cs typeface="Arial"/>
              </a:rPr>
              <a:t> </a:t>
            </a:r>
          </a:p>
          <a:p>
            <a:pPr marL="744538" lvl="2"/>
            <a:r>
              <a:rPr lang="en-US" sz="2400" dirty="0" smtClean="0">
                <a:latin typeface="Arial"/>
                <a:ea typeface="ＭＳ Ｐゴシック" pitchFamily="-104" charset="-128"/>
                <a:cs typeface="Arial"/>
              </a:rPr>
              <a:t>Conditions of instruction that appear to create difficulties for the learner, slowing the rate of </a:t>
            </a:r>
            <a:r>
              <a:rPr lang="en-US" sz="2400" i="1" dirty="0" smtClean="0">
                <a:latin typeface="Arial"/>
                <a:ea typeface="ＭＳ Ｐゴシック" pitchFamily="-104" charset="-128"/>
                <a:cs typeface="Arial"/>
              </a:rPr>
              <a:t>apparent</a:t>
            </a:r>
            <a:r>
              <a:rPr lang="en-US" sz="2400" dirty="0" smtClean="0">
                <a:latin typeface="Arial"/>
                <a:ea typeface="ＭＳ Ｐゴシック" pitchFamily="-104" charset="-128"/>
                <a:cs typeface="Arial"/>
              </a:rPr>
              <a:t> learning, often optimize long-term retention and transfer.</a:t>
            </a:r>
          </a:p>
          <a:p>
            <a:pPr marL="744538" lvl="2"/>
            <a:endParaRPr lang="en-US" sz="2400" dirty="0" smtClean="0">
              <a:latin typeface="Arial"/>
              <a:ea typeface="ＭＳ Ｐゴシック" pitchFamily="-104" charset="-128"/>
              <a:cs typeface="Arial"/>
            </a:endParaRPr>
          </a:p>
          <a:p>
            <a:pPr marL="0" lvl="2">
              <a:buFont typeface="Arial"/>
              <a:buChar char="•"/>
            </a:pPr>
            <a:r>
              <a:rPr lang="en-US" sz="2800" dirty="0" smtClean="0">
                <a:latin typeface="Arial"/>
                <a:ea typeface="ＭＳ Ｐゴシック" pitchFamily="-104" charset="-128"/>
                <a:cs typeface="Arial"/>
              </a:rPr>
              <a:t>  Dr. Bjork’s findings for optimal learning:</a:t>
            </a:r>
          </a:p>
          <a:p>
            <a:pPr marL="0" lvl="2"/>
            <a:endParaRPr lang="en-US" sz="2000" dirty="0" smtClean="0">
              <a:latin typeface="Arial"/>
              <a:ea typeface="ＭＳ Ｐゴシック" pitchFamily="-104" charset="-128"/>
              <a:cs typeface="Arial"/>
            </a:endParaRPr>
          </a:p>
          <a:p>
            <a:pPr marL="744538" lvl="1" indent="-55563">
              <a:buFont typeface="Arial" charset="0"/>
              <a:buChar char="•"/>
            </a:pPr>
            <a:r>
              <a:rPr lang="en-US" sz="2400" dirty="0" smtClean="0">
                <a:latin typeface="Arial"/>
                <a:cs typeface="Arial"/>
              </a:rPr>
              <a:t> vary </a:t>
            </a:r>
            <a:r>
              <a:rPr lang="en-US" sz="2400" dirty="0">
                <a:latin typeface="Arial"/>
                <a:cs typeface="Arial"/>
              </a:rPr>
              <a:t>study location</a:t>
            </a:r>
            <a:endParaRPr lang="en-US" sz="2400" dirty="0" smtClean="0">
              <a:latin typeface="Arial"/>
              <a:cs typeface="Arial"/>
            </a:endParaRPr>
          </a:p>
          <a:p>
            <a:pPr marL="744538" lvl="1" indent="-55563">
              <a:buFont typeface="Arial" charset="0"/>
              <a:buChar char="•"/>
            </a:pPr>
            <a:r>
              <a:rPr lang="en-US" sz="2400" dirty="0" smtClean="0">
                <a:latin typeface="Arial"/>
                <a:cs typeface="Arial"/>
              </a:rPr>
              <a:t> interleave vs. </a:t>
            </a:r>
            <a:r>
              <a:rPr lang="en-US" sz="2400" dirty="0">
                <a:latin typeface="Arial"/>
                <a:cs typeface="Arial"/>
              </a:rPr>
              <a:t>block</a:t>
            </a:r>
            <a:endParaRPr lang="en-US" sz="2400" dirty="0" smtClean="0">
              <a:latin typeface="Arial"/>
              <a:cs typeface="Arial"/>
            </a:endParaRPr>
          </a:p>
          <a:p>
            <a:pPr marL="744538" lvl="1" indent="-55563">
              <a:buFont typeface="Arial" charset="0"/>
              <a:buChar char="•"/>
            </a:pPr>
            <a:r>
              <a:rPr lang="en-US" sz="2400" dirty="0" smtClean="0">
                <a:latin typeface="Arial"/>
                <a:cs typeface="Arial"/>
              </a:rPr>
              <a:t> test vs. restudy/reread</a:t>
            </a:r>
            <a:endParaRPr lang="en-US" sz="2400" dirty="0">
              <a:latin typeface="Arial"/>
              <a:cs typeface="Arial"/>
            </a:endParaRPr>
          </a:p>
          <a:p>
            <a:endParaRPr lang="en-US" sz="3600" b="1" dirty="0">
              <a:latin typeface="Goudy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153400" cy="685799"/>
          </a:xfrm>
        </p:spPr>
        <p:txBody>
          <a:bodyPr>
            <a:noAutofit/>
          </a:bodyPr>
          <a:lstStyle/>
          <a:p>
            <a:pPr eaLnBrk="1" hangingPunct="1"/>
            <a:r>
              <a:rPr lang="en-US" b="1" dirty="0" smtClean="0">
                <a:ea typeface="ＭＳ Ｐゴシック" pitchFamily="-104" charset="-128"/>
                <a:cs typeface="Arial"/>
              </a:rPr>
              <a:t>Testing </a:t>
            </a:r>
            <a:r>
              <a:rPr lang="en-US" b="1" dirty="0">
                <a:ea typeface="ＭＳ Ｐゴシック" pitchFamily="-104" charset="-128"/>
                <a:cs typeface="Arial"/>
              </a:rPr>
              <a:t>S</a:t>
            </a:r>
            <a:r>
              <a:rPr lang="en-US" b="1" dirty="0" smtClean="0">
                <a:ea typeface="ＭＳ Ｐゴシック" pitchFamily="-104" charset="-128"/>
                <a:cs typeface="Arial"/>
              </a:rPr>
              <a:t>erves as Learning </a:t>
            </a:r>
            <a:r>
              <a:rPr lang="en-US" b="1" dirty="0">
                <a:ea typeface="ＭＳ Ｐゴシック" pitchFamily="-104" charset="-128"/>
                <a:cs typeface="Arial"/>
              </a:rPr>
              <a:t>E</a:t>
            </a:r>
            <a:r>
              <a:rPr lang="en-US" b="1" dirty="0" smtClean="0">
                <a:ea typeface="ＭＳ Ｐゴシック" pitchFamily="-104" charset="-128"/>
                <a:cs typeface="Arial"/>
              </a:rPr>
              <a:t>vents</a:t>
            </a:r>
            <a:endParaRPr lang="en-US" dirty="0">
              <a:ea typeface="ＭＳ Ｐゴシック" pitchFamily="-104" charset="-128"/>
              <a:cs typeface="Arial"/>
            </a:endParaRPr>
          </a:p>
        </p:txBody>
      </p:sp>
      <p:sp>
        <p:nvSpPr>
          <p:cNvPr id="21401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8153400" cy="49530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Arial"/>
                <a:ea typeface="ＭＳ Ｐゴシック" pitchFamily="-104" charset="-128"/>
                <a:cs typeface="Arial"/>
              </a:rPr>
              <a:t>Testing as an assessment vehicle vs. a learning vehicle</a:t>
            </a:r>
          </a:p>
          <a:p>
            <a:endParaRPr lang="en-US" sz="2800" dirty="0" smtClean="0">
              <a:latin typeface="Arial"/>
              <a:ea typeface="ＭＳ Ｐゴシック" pitchFamily="-104" charset="-128"/>
              <a:cs typeface="Arial"/>
            </a:endParaRPr>
          </a:p>
          <a:p>
            <a:r>
              <a:rPr lang="en-US" sz="2800" dirty="0" smtClean="0">
                <a:latin typeface="Arial"/>
                <a:ea typeface="ＭＳ Ｐゴシック" pitchFamily="-104" charset="-128"/>
                <a:cs typeface="Arial"/>
              </a:rPr>
              <a:t>Recalling information is more powerful than presentation of information</a:t>
            </a:r>
          </a:p>
          <a:p>
            <a:pPr>
              <a:buNone/>
            </a:pPr>
            <a:endParaRPr lang="en-US" sz="2800" dirty="0" smtClean="0">
              <a:latin typeface="Arial"/>
              <a:ea typeface="ＭＳ Ｐゴシック" pitchFamily="-104" charset="-128"/>
              <a:cs typeface="Arial"/>
            </a:endParaRPr>
          </a:p>
          <a:p>
            <a:r>
              <a:rPr lang="en-US" sz="2800" dirty="0" smtClean="0">
                <a:latin typeface="Arial"/>
                <a:ea typeface="ＭＳ Ｐゴシック" pitchFamily="-104" charset="-128"/>
                <a:cs typeface="Arial"/>
              </a:rPr>
              <a:t>The reality:  Students re-presenting information to themselves (i.e., reading a chapter over and over again, underlining things, etc.), focusing on storage rather than retrieval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1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Catalytic Grant Study </a:t>
            </a:r>
            <a:br>
              <a:rPr lang="en-US" b="1" dirty="0" smtClean="0"/>
            </a:br>
            <a:r>
              <a:rPr lang="en-US" sz="2667" b="1" dirty="0" smtClean="0"/>
              <a:t>Orr and Ramakrishna</a:t>
            </a:r>
            <a:endParaRPr lang="en-US" sz="2667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06963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Have you ever heard: 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“I studied so hard, and it just didn’t work!”</a:t>
            </a:r>
          </a:p>
          <a:p>
            <a:pPr lvl="1"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Our question:  </a:t>
            </a:r>
          </a:p>
          <a:p>
            <a:pPr lvl="1"/>
            <a:r>
              <a:rPr lang="en-US" dirty="0" smtClean="0">
                <a:latin typeface="Arial"/>
                <a:cs typeface="Arial"/>
              </a:rPr>
              <a:t>How will frequent </a:t>
            </a:r>
            <a:r>
              <a:rPr lang="en-US" dirty="0">
                <a:latin typeface="Arial"/>
                <a:cs typeface="Arial"/>
              </a:rPr>
              <a:t>testing</a:t>
            </a:r>
            <a:r>
              <a:rPr lang="en-US" dirty="0" smtClean="0">
                <a:latin typeface="Arial"/>
                <a:cs typeface="Arial"/>
              </a:rPr>
              <a:t> impact students in Introductory Biology?</a:t>
            </a:r>
          </a:p>
          <a:p>
            <a:pPr>
              <a:buNone/>
            </a:pPr>
            <a:endParaRPr lang="en-US" sz="2400" dirty="0" smtClean="0">
              <a:latin typeface="Arial"/>
              <a:cs typeface="Arial"/>
            </a:endParaRPr>
          </a:p>
          <a:p>
            <a:pPr marL="342900" lvl="1" indent="-34290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Implemented by studying </a:t>
            </a:r>
            <a:r>
              <a:rPr lang="en-US" sz="2400" dirty="0">
                <a:latin typeface="Arial"/>
                <a:cs typeface="Arial"/>
              </a:rPr>
              <a:t>the effects of </a:t>
            </a:r>
            <a:r>
              <a:rPr lang="en-US" sz="2400" dirty="0" smtClean="0">
                <a:latin typeface="Arial"/>
                <a:cs typeface="Arial"/>
              </a:rPr>
              <a:t>giving required </a:t>
            </a:r>
            <a:r>
              <a:rPr lang="en-US" sz="2400" dirty="0">
                <a:latin typeface="Arial"/>
                <a:cs typeface="Arial"/>
              </a:rPr>
              <a:t>pre-exam </a:t>
            </a:r>
            <a:r>
              <a:rPr lang="en-US" sz="2400" dirty="0" smtClean="0">
                <a:latin typeface="Arial"/>
                <a:cs typeface="Arial"/>
              </a:rPr>
              <a:t>quizzes throughout the Fall 2011 semester. </a:t>
            </a:r>
          </a:p>
          <a:p>
            <a:pPr marL="1200150" lvl="3" indent="-342900"/>
            <a:r>
              <a:rPr lang="en-US" sz="2400" dirty="0" smtClean="0">
                <a:latin typeface="Arial"/>
                <a:cs typeface="Arial"/>
              </a:rPr>
              <a:t>online homework platform used to implement quizzing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Observations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Students found quizzing frustrating and difficult.</a:t>
            </a:r>
          </a:p>
          <a:p>
            <a:pPr>
              <a:buNone/>
            </a:pPr>
            <a:r>
              <a:rPr lang="en-US" dirty="0" smtClean="0">
                <a:latin typeface="Arial"/>
                <a:cs typeface="Arial"/>
              </a:rPr>
              <a:t>  </a:t>
            </a:r>
          </a:p>
          <a:p>
            <a:r>
              <a:rPr lang="en-US" dirty="0" smtClean="0">
                <a:latin typeface="Arial"/>
                <a:cs typeface="Arial"/>
              </a:rPr>
              <a:t>Percentage of quiz takers decreased throughout the semester</a:t>
            </a:r>
          </a:p>
          <a:p>
            <a:pPr>
              <a:buNone/>
            </a:pPr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Decrease was most dramatic with the “non-honors” students.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500" b="1" dirty="0" smtClean="0"/>
              <a:t>Comparison of Exam Averages for Quiz- Takers to Non-Quiz Takers, Fall 2011</a:t>
            </a:r>
            <a:endParaRPr lang="en-US" sz="35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28600" y="1600200"/>
          <a:ext cx="83058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Student Perception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59362"/>
          </a:xfrm>
        </p:spPr>
        <p:txBody>
          <a:bodyPr>
            <a:normAutofit fontScale="55000" lnSpcReduction="20000"/>
          </a:bodyPr>
          <a:lstStyle/>
          <a:p>
            <a:pPr marL="342900" lvl="2" indent="-342900"/>
            <a:r>
              <a:rPr lang="en-US" sz="5895" dirty="0" smtClean="0">
                <a:latin typeface="Arial"/>
                <a:cs typeface="Arial"/>
              </a:rPr>
              <a:t>Learners aren’t always good judges of effective study techniques.</a:t>
            </a:r>
            <a:endParaRPr lang="en-US" sz="5895" dirty="0" smtClean="0">
              <a:latin typeface="Arial"/>
              <a:ea typeface="ＭＳ Ｐゴシック" pitchFamily="-104" charset="-128"/>
              <a:cs typeface="Arial"/>
            </a:endParaRPr>
          </a:p>
          <a:p>
            <a:pPr marL="342900" lvl="2" indent="-342900"/>
            <a:endParaRPr lang="en-US" sz="5895" dirty="0" smtClean="0">
              <a:latin typeface="Arial"/>
              <a:cs typeface="Arial"/>
            </a:endParaRPr>
          </a:p>
          <a:p>
            <a:pPr marL="398463" lvl="2" indent="-398463"/>
            <a:r>
              <a:rPr lang="en-US" sz="5895" dirty="0" smtClean="0">
                <a:latin typeface="Arial"/>
                <a:cs typeface="Arial"/>
              </a:rPr>
              <a:t>Errors are often assumed to reflect inadequacies of the instructor, the student, or both</a:t>
            </a:r>
          </a:p>
          <a:p>
            <a:pPr marL="398463" lvl="2" indent="-398463">
              <a:buNone/>
            </a:pPr>
            <a:endParaRPr lang="en-US" sz="5895" dirty="0" smtClean="0">
              <a:latin typeface="Arial"/>
              <a:cs typeface="Arial"/>
            </a:endParaRPr>
          </a:p>
          <a:p>
            <a:pPr marL="342900" lvl="1" indent="-342900">
              <a:buFont typeface="Arial"/>
              <a:buChar char="•"/>
            </a:pPr>
            <a:r>
              <a:rPr lang="en-US" sz="5895" dirty="0" smtClean="0">
                <a:latin typeface="Arial"/>
                <a:cs typeface="Arial"/>
              </a:rPr>
              <a:t>Level of frustration amongst students in response to pre-exam quizzing was </a:t>
            </a:r>
            <a:r>
              <a:rPr lang="en-US" sz="5895" dirty="0" smtClean="0">
                <a:latin typeface="Arial"/>
                <a:cs typeface="Arial"/>
              </a:rPr>
              <a:t>high.  </a:t>
            </a:r>
          </a:p>
          <a:p>
            <a:pPr marL="742950" lvl="2" indent="-342900">
              <a:buNone/>
            </a:pPr>
            <a:endParaRPr lang="en-US" sz="6154" dirty="0" smtClean="0">
              <a:latin typeface="Arial"/>
              <a:cs typeface="Arial"/>
            </a:endParaRPr>
          </a:p>
          <a:p>
            <a:pPr marL="792163" lvl="3" indent="-334963"/>
            <a:endParaRPr lang="en-US" dirty="0" smtClean="0">
              <a:latin typeface="Arial"/>
              <a:cs typeface="Arial"/>
            </a:endParaRPr>
          </a:p>
          <a:p>
            <a:pPr marL="742950" lvl="2" indent="-342900"/>
            <a:endParaRPr lang="en-US" sz="1600" dirty="0" smtClean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Take Home Message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Arial"/>
                <a:cs typeface="Arial"/>
              </a:rPr>
              <a:t>Reviewing notes/rereading chapters</a:t>
            </a:r>
            <a:r>
              <a:rPr lang="en-US" dirty="0" smtClean="0">
                <a:latin typeface="Arial"/>
                <a:cs typeface="Arial"/>
              </a:rPr>
              <a:t> </a:t>
            </a:r>
          </a:p>
          <a:p>
            <a:pPr>
              <a:buNone/>
              <a:tabLst>
                <a:tab pos="919163" algn="l"/>
              </a:tabLst>
            </a:pPr>
            <a:r>
              <a:rPr lang="en-US" dirty="0" smtClean="0">
                <a:latin typeface="Arial"/>
                <a:ea typeface="Wingdings"/>
                <a:cs typeface="Arial"/>
              </a:rPr>
              <a:t>	</a:t>
            </a:r>
            <a:r>
              <a:rPr lang="en-US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>
                <a:latin typeface="Arial"/>
                <a:ea typeface="ＭＳ Ｐゴシック" pitchFamily="-104" charset="-128"/>
                <a:cs typeface="Arial"/>
              </a:rPr>
              <a:t>over</a:t>
            </a:r>
            <a:r>
              <a:rPr lang="en-US" dirty="0" smtClean="0">
                <a:latin typeface="Arial"/>
                <a:ea typeface="ＭＳ Ｐゴシック" pitchFamily="-104" charset="-128"/>
                <a:cs typeface="Arial"/>
              </a:rPr>
              <a:t>-</a:t>
            </a:r>
            <a:r>
              <a:rPr lang="en-US" dirty="0" smtClean="0">
                <a:latin typeface="Arial"/>
                <a:ea typeface="ＭＳ Ｐゴシック" pitchFamily="-104" charset="-128"/>
                <a:cs typeface="Arial"/>
              </a:rPr>
              <a:t>estimation of learning</a:t>
            </a:r>
          </a:p>
          <a:p>
            <a:pPr>
              <a:buNone/>
              <a:tabLst>
                <a:tab pos="919163" algn="l"/>
              </a:tabLst>
            </a:pPr>
            <a:endParaRPr lang="en-US" dirty="0" smtClean="0">
              <a:latin typeface="Arial"/>
              <a:cs typeface="Arial"/>
            </a:endParaRPr>
          </a:p>
          <a:p>
            <a:pPr marL="342900" lvl="2" indent="-342900"/>
            <a:r>
              <a:rPr lang="en-US" sz="3176" dirty="0" smtClean="0">
                <a:latin typeface="Arial"/>
                <a:ea typeface="ＭＳ Ｐゴシック" pitchFamily="-104" charset="-128"/>
                <a:cs typeface="Arial"/>
              </a:rPr>
              <a:t>Conditions that </a:t>
            </a:r>
            <a:r>
              <a:rPr lang="en-US" sz="3176" dirty="0">
                <a:latin typeface="Arial"/>
                <a:ea typeface="ＭＳ Ｐゴシック" pitchFamily="-104" charset="-128"/>
                <a:cs typeface="Arial"/>
              </a:rPr>
              <a:t>appear to create difficulties</a:t>
            </a:r>
            <a:r>
              <a:rPr lang="en-US" sz="3176" dirty="0" smtClean="0">
                <a:latin typeface="Arial"/>
                <a:ea typeface="ＭＳ Ｐゴシック" pitchFamily="-104" charset="-128"/>
                <a:cs typeface="Arial"/>
              </a:rPr>
              <a:t> </a:t>
            </a:r>
            <a:r>
              <a:rPr lang="en-US" sz="3176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en-US" sz="3176" dirty="0" smtClean="0">
                <a:latin typeface="Arial"/>
                <a:ea typeface="ＭＳ Ｐゴシック" pitchFamily="-104" charset="-128"/>
                <a:cs typeface="Arial"/>
              </a:rPr>
              <a:t> </a:t>
            </a:r>
            <a:r>
              <a:rPr lang="en-US" sz="3176" dirty="0">
                <a:latin typeface="Arial"/>
                <a:ea typeface="ＭＳ Ｐゴシック" pitchFamily="-104" charset="-128"/>
                <a:cs typeface="Arial"/>
              </a:rPr>
              <a:t>optimize long-term retention and </a:t>
            </a:r>
            <a:r>
              <a:rPr lang="en-US" sz="3176" dirty="0" smtClean="0">
                <a:latin typeface="Arial"/>
                <a:ea typeface="ＭＳ Ｐゴシック" pitchFamily="-104" charset="-128"/>
                <a:cs typeface="Arial"/>
              </a:rPr>
              <a:t>transfer</a:t>
            </a:r>
          </a:p>
          <a:p>
            <a:pPr marL="342900" lvl="2" indent="-342900"/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Spend less time on the input side, and more time on the output side!</a:t>
            </a:r>
            <a:endParaRPr lang="en-US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1671</TotalTime>
  <Words>343</Words>
  <Application>Microsoft Macintosh PowerPoint</Application>
  <PresentationFormat>On-screen Show (4:3)</PresentationFormat>
  <Paragraphs>49</Paragraphs>
  <Slides>7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Cognitive Science of Learning</vt:lpstr>
      <vt:lpstr>Testing Serves as Learning Events</vt:lpstr>
      <vt:lpstr>Catalytic Grant Study  Orr and Ramakrishna</vt:lpstr>
      <vt:lpstr>Observations</vt:lpstr>
      <vt:lpstr>Comparison of Exam Averages for Quiz- Takers to Non-Quiz Takers, Fall 2011</vt:lpstr>
      <vt:lpstr>Student Perception</vt:lpstr>
      <vt:lpstr>Take Home Message</vt:lpstr>
    </vt:vector>
  </TitlesOfParts>
  <Company>Collin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Comparison of Exam Averages for Quiz Takers to Non Quiz Takers</dc:title>
  <dc:creator>Rebecca Orr</dc:creator>
  <cp:lastModifiedBy>Rebecca Orr</cp:lastModifiedBy>
  <cp:revision>65</cp:revision>
  <dcterms:created xsi:type="dcterms:W3CDTF">2012-03-10T12:32:55Z</dcterms:created>
  <dcterms:modified xsi:type="dcterms:W3CDTF">2012-03-10T12:37:42Z</dcterms:modified>
</cp:coreProperties>
</file>